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276" r:id="rId3"/>
    <p:sldId id="277" r:id="rId4"/>
    <p:sldId id="278" r:id="rId5"/>
    <p:sldId id="279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09" d="100"/>
          <a:sy n="109" d="100"/>
        </p:scale>
        <p:origin x="1332" y="108"/>
      </p:cViewPr>
      <p:guideLst>
        <p:guide pos="3888"/>
        <p:guide orient="horz" pos="4032"/>
        <p:guide pos="7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CH25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9D8-A490-418C-B81E-640DBC6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τί πράττεις; </a:t>
            </a:r>
            <a:r>
              <a:rPr lang="en-US" noProof="1"/>
              <a:t>“How’s it going?”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FC59-071A-4218-8D2A-53E36220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ὦ </a:t>
            </a:r>
            <a:r>
              <a:rPr lang="el-GR" dirty="0" err="1"/>
              <a:t>μαθητρί</a:t>
            </a:r>
            <a:r>
              <a:rPr lang="el-GR" dirty="0"/>
              <a:t>· </a:t>
            </a:r>
            <a:r>
              <a:rPr lang="el-GR" noProof="1"/>
              <a:t>τί πράττεις; πότερον</a:t>
            </a:r>
          </a:p>
          <a:p>
            <a:pPr lvl="1"/>
            <a:r>
              <a:rPr lang="el-GR" noProof="1"/>
              <a:t>εὖ ἢ</a:t>
            </a:r>
            <a:r>
              <a:rPr lang="en-US" noProof="1"/>
              <a:t> </a:t>
            </a:r>
            <a:r>
              <a:rPr lang="el-GR" noProof="1"/>
              <a:t>ἄριστα ἢ</a:t>
            </a:r>
          </a:p>
          <a:p>
            <a:pPr lvl="1"/>
            <a:r>
              <a:rPr lang="el-GR" noProof="1"/>
              <a:t>κακῶς ἢ κάκιστα πράττεις;</a:t>
            </a:r>
          </a:p>
          <a:p>
            <a:r>
              <a:rPr lang="el-GR" dirty="0"/>
              <a:t>ὦ </a:t>
            </a:r>
            <a:r>
              <a:rPr lang="el-GR" dirty="0" err="1"/>
              <a:t>διδάσκαλε</a:t>
            </a:r>
            <a:r>
              <a:rPr lang="el-GR" dirty="0"/>
              <a:t>, _______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EF169-7D7A-433F-8C7F-B8D888828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371600"/>
            <a:ext cx="4333599" cy="3352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EE4E9B-F9DE-4C6E-BC03-0323C820F0D9}"/>
              </a:ext>
            </a:extLst>
          </p:cNvPr>
          <p:cNvGrpSpPr/>
          <p:nvPr/>
        </p:nvGrpSpPr>
        <p:grpSpPr>
          <a:xfrm>
            <a:off x="291414" y="1871281"/>
            <a:ext cx="2513067" cy="4294741"/>
            <a:chOff x="291414" y="1871281"/>
            <a:chExt cx="2513067" cy="4294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2854F6-0AA7-450B-99F9-C4E878CA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02" y="4261022"/>
              <a:ext cx="2152650" cy="1905000"/>
            </a:xfrm>
            <a:prstGeom prst="rect">
              <a:avLst/>
            </a:prstGeom>
          </p:spPr>
        </p:pic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E50009E-958A-436D-ADFE-609A03A824CA}"/>
                </a:ext>
              </a:extLst>
            </p:cNvPr>
            <p:cNvSpPr/>
            <p:nvPr/>
          </p:nvSpPr>
          <p:spPr>
            <a:xfrm rot="14665793">
              <a:off x="-537211" y="2699906"/>
              <a:ext cx="4170318" cy="2513067"/>
            </a:xfrm>
            <a:prstGeom prst="arc">
              <a:avLst>
                <a:gd name="adj1" fmla="val 16200000"/>
                <a:gd name="adj2" fmla="val 108862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25C4A-299B-44BC-B50F-8B59A28795E4}"/>
              </a:ext>
            </a:extLst>
          </p:cNvPr>
          <p:cNvGrpSpPr/>
          <p:nvPr/>
        </p:nvGrpSpPr>
        <p:grpSpPr>
          <a:xfrm>
            <a:off x="3429000" y="2659954"/>
            <a:ext cx="2610652" cy="3720331"/>
            <a:chOff x="3429000" y="2659954"/>
            <a:chExt cx="2610652" cy="37203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037923-4496-4CE2-AB32-06EECD23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546659"/>
              <a:ext cx="1926752" cy="1833626"/>
            </a:xfrm>
            <a:prstGeom prst="rect">
              <a:avLst/>
            </a:prstGeom>
          </p:spPr>
        </p:pic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C483D56-B2B0-4F73-A94C-17B4E27AB686}"/>
                </a:ext>
              </a:extLst>
            </p:cNvPr>
            <p:cNvSpPr/>
            <p:nvPr/>
          </p:nvSpPr>
          <p:spPr>
            <a:xfrm rot="1589493">
              <a:off x="4541589" y="2659954"/>
              <a:ext cx="1498063" cy="3595492"/>
            </a:xfrm>
            <a:prstGeom prst="arc">
              <a:avLst>
                <a:gd name="adj1" fmla="val 16200000"/>
                <a:gd name="adj2" fmla="val 196377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9D8-A490-418C-B81E-640DBC6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Weather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FC59-071A-4218-8D2A-53E36220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ὦ </a:t>
            </a:r>
            <a:r>
              <a:rPr lang="el-GR" dirty="0" err="1"/>
              <a:t>μαθητρί</a:t>
            </a:r>
            <a:r>
              <a:rPr lang="el-GR" dirty="0"/>
              <a:t>· </a:t>
            </a:r>
            <a:r>
              <a:rPr lang="el-GR" noProof="1"/>
              <a:t>τίνι οὐρανῷ χρώμεθα τήμερον;</a:t>
            </a:r>
            <a:r>
              <a:rPr lang="en-US" noProof="1"/>
              <a:t> </a:t>
            </a:r>
            <a:r>
              <a:rPr lang="el-GR" noProof="1"/>
              <a:t>πότερον…</a:t>
            </a:r>
          </a:p>
          <a:p>
            <a:pPr lvl="1"/>
            <a:r>
              <a:rPr lang="el-GR" noProof="1"/>
              <a:t>εὐδίᾳ χρώμεθα </a:t>
            </a:r>
            <a:r>
              <a:rPr lang="el-GR" noProof="1">
                <a:sym typeface="Wingdings 2" panose="05020102010507070707" pitchFamily="18" charset="2"/>
              </a:rPr>
              <a:t></a:t>
            </a:r>
            <a:r>
              <a:rPr lang="el-GR" noProof="1"/>
              <a:t>, ἢ</a:t>
            </a:r>
          </a:p>
          <a:p>
            <a:pPr lvl="1"/>
            <a:r>
              <a:rPr lang="el-GR" noProof="1"/>
              <a:t>συννεφές ἐστιν </a:t>
            </a:r>
            <a:r>
              <a:rPr lang="el-GR" noProof="1">
                <a:sym typeface="Webdings" panose="05030102010509060703" pitchFamily="18" charset="2"/>
              </a:rPr>
              <a:t></a:t>
            </a:r>
            <a:r>
              <a:rPr lang="el-GR" noProof="1"/>
              <a:t>, ἢ</a:t>
            </a:r>
          </a:p>
          <a:p>
            <a:pPr lvl="1"/>
            <a:r>
              <a:rPr lang="el-GR" noProof="1"/>
              <a:t>καῦμά ἐστιν</a:t>
            </a:r>
            <a:r>
              <a:rPr lang="el-GR" noProof="1">
                <a:sym typeface="Webdings" panose="05030102010509060703" pitchFamily="18" charset="2"/>
              </a:rPr>
              <a:t></a:t>
            </a:r>
            <a:r>
              <a:rPr lang="el-GR" noProof="1"/>
              <a:t>, ἢ</a:t>
            </a:r>
          </a:p>
          <a:p>
            <a:pPr lvl="1"/>
            <a:r>
              <a:rPr lang="el-GR" noProof="1"/>
              <a:t>ὕει</a:t>
            </a:r>
            <a:r>
              <a:rPr lang="en-US" noProof="1"/>
              <a:t> </a:t>
            </a:r>
            <a:r>
              <a:rPr lang="en-US" noProof="1">
                <a:sym typeface="Webdings" panose="05030102010509060703" pitchFamily="18" charset="2"/>
              </a:rPr>
              <a:t>,</a:t>
            </a:r>
            <a:r>
              <a:rPr lang="el-GR" noProof="1"/>
              <a:t> ἢ</a:t>
            </a:r>
          </a:p>
          <a:p>
            <a:pPr lvl="1"/>
            <a:r>
              <a:rPr lang="el-GR" noProof="1"/>
              <a:t>νείφει</a:t>
            </a:r>
            <a:r>
              <a:rPr lang="en-US" noProof="1"/>
              <a:t> </a:t>
            </a:r>
            <a:r>
              <a:rPr lang="en-US" noProof="1">
                <a:sym typeface="Webdings" panose="05030102010509060703" pitchFamily="18" charset="2"/>
              </a:rPr>
              <a:t></a:t>
            </a:r>
            <a:r>
              <a:rPr lang="el-GR" noProof="1"/>
              <a:t>;</a:t>
            </a:r>
          </a:p>
          <a:p>
            <a:r>
              <a:rPr lang="el-GR" dirty="0"/>
              <a:t>ὦ </a:t>
            </a:r>
            <a:r>
              <a:rPr lang="el-GR" dirty="0" err="1"/>
              <a:t>διδάσκαλε</a:t>
            </a:r>
            <a:r>
              <a:rPr lang="el-GR" dirty="0"/>
              <a:t>, _______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DA9B9F-C483-4724-961D-5C5FD63A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62200"/>
            <a:ext cx="4444444" cy="35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5CBC-03FC-4068-B60E-5923597F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Optative </a:t>
            </a:r>
            <a:r>
              <a:rPr lang="el-GR" dirty="0" err="1"/>
              <a:t>λύω</a:t>
            </a:r>
            <a:r>
              <a:rPr lang="el-GR" dirty="0"/>
              <a:t> </a:t>
            </a:r>
            <a:r>
              <a:rPr lang="en-US" dirty="0"/>
              <a:t>“untie</a:t>
            </a:r>
            <a:r>
              <a:rPr lang="en-US"/>
              <a:t>” etc.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D95B-C5D1-4633-8417-7FE00AF32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err="1"/>
              <a:t>εἴθε</a:t>
            </a:r>
            <a:r>
              <a:rPr lang="el-GR" dirty="0"/>
              <a:t> / </a:t>
            </a:r>
            <a:r>
              <a:rPr lang="el-GR" dirty="0" err="1"/>
              <a:t>εἴ</a:t>
            </a:r>
            <a:r>
              <a:rPr lang="el-GR" dirty="0"/>
              <a:t> </a:t>
            </a:r>
            <a:r>
              <a:rPr lang="el-GR" dirty="0" err="1"/>
              <a:t>γὰρ</a:t>
            </a:r>
            <a:r>
              <a:rPr lang="el-GR" dirty="0"/>
              <a:t>)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παῖδα</a:t>
            </a:r>
            <a:r>
              <a:rPr lang="el-GR" dirty="0"/>
              <a:t> </a:t>
            </a:r>
            <a:r>
              <a:rPr lang="el-GR" dirty="0" err="1"/>
              <a:t>λύοιμι</a:t>
            </a:r>
            <a:r>
              <a:rPr lang="el-GR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5CBC-03FC-4068-B60E-5923597F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Optative </a:t>
            </a:r>
            <a:r>
              <a:rPr lang="el-GR" dirty="0" err="1"/>
              <a:t>εἰμί</a:t>
            </a:r>
            <a:r>
              <a:rPr lang="el-GR" dirty="0"/>
              <a:t> </a:t>
            </a:r>
            <a:r>
              <a:rPr lang="en-US" dirty="0"/>
              <a:t>“be”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7EA63-1660-4466-9F55-70D0853DB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active forms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0B5C81-328E-4088-BDDA-9FD8F3DAB1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1087046"/>
              </p:ext>
            </p:extLst>
          </p:nvPr>
        </p:nvGraphicFramePr>
        <p:xfrm>
          <a:off x="609600" y="2362200"/>
          <a:ext cx="5386388" cy="2743200"/>
        </p:xfrm>
        <a:graphic>
          <a:graphicData uri="http://schemas.openxmlformats.org/drawingml/2006/table">
            <a:tbl>
              <a:tblPr firstRow="1" bandRow="1"/>
              <a:tblGrid>
                <a:gridCol w="2693194">
                  <a:extLst>
                    <a:ext uri="{9D8B030D-6E8A-4147-A177-3AD203B41FA5}">
                      <a16:colId xmlns:a16="http://schemas.microsoft.com/office/drawing/2014/main" val="2466088197"/>
                    </a:ext>
                  </a:extLst>
                </a:gridCol>
                <a:gridCol w="2693194">
                  <a:extLst>
                    <a:ext uri="{9D8B030D-6E8A-4147-A177-3AD203B41FA5}">
                      <a16:colId xmlns:a16="http://schemas.microsoft.com/office/drawing/2014/main" val="4135260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ἐγώ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εἴην</a:t>
                      </a:r>
                      <a:endParaRPr lang="en-US" sz="2400" noProof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3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εἴης</a:t>
                      </a:r>
                      <a:endParaRPr lang="en-US" sz="2400" noProof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ὁ Δικαιόπολις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εἴη</a:t>
                      </a:r>
                      <a:endParaRPr lang="en-US" sz="2400" noProof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3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ἡμεῖς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εἶμεν / εἴημεν</a:t>
                      </a:r>
                      <a:endParaRPr lang="en-US" sz="2400" noProof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2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ὑμεῖς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εἶτε / εἴητε</a:t>
                      </a:r>
                      <a:endParaRPr lang="en-US" sz="2400" noProof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3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αἱ παῖδες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noProof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εἶεν / ει</a:t>
                      </a:r>
                      <a:endParaRPr lang="en-US" sz="2400" noProof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77610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81390-781C-4A16-AC84-5B6350E5E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Model sentence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D5587B-782E-4CDA-B9B5-1F45F11DDE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noProof="1"/>
              <a:t>(εἴθε / εἴ γὰρ) πλουσία / πλούσιος εἴην!</a:t>
            </a:r>
          </a:p>
          <a:p>
            <a:pPr lvl="1"/>
            <a:r>
              <a:rPr lang="en-US" dirty="0"/>
              <a:t>“Would that I were rich!”</a:t>
            </a:r>
          </a:p>
          <a:p>
            <a:r>
              <a:rPr lang="en-US" noProof="1"/>
              <a:t>(εἴθε / εἴ γὰρ) ἡμεῖς ______</a:t>
            </a:r>
          </a:p>
          <a:p>
            <a:r>
              <a:rPr lang="en-US" noProof="1"/>
              <a:t>(εἴθε / εἴ γὰρ) ὑμεῖς ______</a:t>
            </a:r>
          </a:p>
          <a:p>
            <a:r>
              <a:rPr lang="en-US" noProof="1"/>
              <a:t>(εἴθε / εἴ γὰρ) </a:t>
            </a:r>
            <a:r>
              <a:rPr lang="el-GR" noProof="1"/>
              <a:t>αἱ γυναῖκες </a:t>
            </a:r>
            <a:r>
              <a:rPr lang="en-US" noProof="1"/>
              <a:t>______</a:t>
            </a:r>
          </a:p>
          <a:p>
            <a:r>
              <a:rPr lang="en-US" noProof="1"/>
              <a:t>(εἴθε / εἴ γὰρ) ἡ Μυρρίνη ______</a:t>
            </a:r>
          </a:p>
          <a:p>
            <a:r>
              <a:rPr lang="en-US" noProof="1"/>
              <a:t>(εἴθε / εἴ γὰρ) ἡ Μυρρίνη ______</a:t>
            </a:r>
          </a:p>
          <a:p>
            <a:r>
              <a:rPr lang="en-US" noProof="1"/>
              <a:t>(εἴθε / εἴ γὰρ) ἡ Μυρρίνη ______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2508</TotalTime>
  <Words>191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CH25</vt:lpstr>
      <vt:lpstr>λαλῶμεν ἑλληνιστί. τί πράττεις; “How’s it going?”</vt:lpstr>
      <vt:lpstr>λαλῶμεν ἑλληνιστί. Weather</vt:lpstr>
      <vt:lpstr>Optative λύω “untie” etc.</vt:lpstr>
      <vt:lpstr>Optative εἰμί “be”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194</cp:revision>
  <dcterms:created xsi:type="dcterms:W3CDTF">2002-02-19T14:40:00Z</dcterms:created>
  <dcterms:modified xsi:type="dcterms:W3CDTF">2024-11-13T19:54:56Z</dcterms:modified>
</cp:coreProperties>
</file>