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2" r:id="rId2"/>
    <p:sldId id="275" r:id="rId3"/>
    <p:sldId id="273" r:id="rId4"/>
    <p:sldId id="274" r:id="rId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109" d="100"/>
          <a:sy n="109" d="100"/>
        </p:scale>
        <p:origin x="1332" y="108"/>
      </p:cViewPr>
      <p:guideLst>
        <p:guide pos="3888"/>
        <p:guide orient="horz" pos="4032"/>
        <p:guide pos="729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 err="1"/>
              <a:t>CH26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A8CD-8CCC-4090-82EA-F7C77AC3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Conditions: Levels of Hypothesis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7968FB-ADE6-470A-9FD5-F8BDC7C40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741652"/>
              </p:ext>
            </p:extLst>
          </p:nvPr>
        </p:nvGraphicFramePr>
        <p:xfrm>
          <a:off x="762000" y="1625600"/>
          <a:ext cx="10820400" cy="2763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879506487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9499600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3826706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371486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level of hypothesis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“if” clause tense/mood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“then” clause tense/mood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 (</a:t>
                      </a:r>
                      <a:r>
                        <a:rPr lang="en-US" i="1" dirty="0"/>
                        <a:t>Athenaze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6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past/</a:t>
                      </a:r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</a:t>
                      </a: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fut</a:t>
                      </a: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particular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36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subjunctive + </a:t>
                      </a:r>
                      <a:r>
                        <a:rPr lang="el-GR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ἄν</a:t>
                      </a:r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l-GR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εἰ</a:t>
                      </a:r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l-GR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ἄν</a:t>
                      </a:r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= </a:t>
                      </a:r>
                      <a:r>
                        <a:rPr lang="el-GR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ἐάν</a:t>
                      </a:r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</a:t>
                      </a: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fut</a:t>
                      </a: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indicative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</a:t>
                      </a: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general, future more vivid”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99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optative w/o </a:t>
                      </a:r>
                      <a:r>
                        <a:rPr lang="el-GR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ἄν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imperfect </a:t>
                      </a:r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past 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0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optative w/o </a:t>
                      </a:r>
                      <a:r>
                        <a:rPr lang="el-GR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ἄν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optative with </a:t>
                      </a:r>
                      <a:r>
                        <a:rPr lang="el-GR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ἄν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future less vivid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43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past </a:t>
                      </a:r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</a:t>
                      </a: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(impf, </a:t>
                      </a:r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</a:t>
                      </a: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w/o </a:t>
                      </a:r>
                      <a:r>
                        <a:rPr lang="el-GR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ἄν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past </a:t>
                      </a:r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</a:t>
                      </a: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(impf, </a:t>
                      </a:r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</a:t>
                      </a:r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with </a:t>
                      </a:r>
                      <a:r>
                        <a:rPr lang="el-GR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ἄν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contrafactual (contrary to fact, unreal)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278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2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B724-2F1E-44BB-B99B-3FE26ADA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91EF-CF0C-40BC-9BCF-B4B1817EF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noProof="1"/>
              <a:t>εἰ πράττεις εὖ, χαίρω</a:t>
            </a:r>
            <a:endParaRPr lang="en-US" noProof="1"/>
          </a:p>
          <a:p>
            <a:pPr lvl="1"/>
            <a:r>
              <a:rPr lang="en-US" noProof="1"/>
              <a:t>If you are (</a:t>
            </a:r>
            <a:r>
              <a:rPr lang="en-US" i="1" noProof="1"/>
              <a:t>right now</a:t>
            </a:r>
            <a:r>
              <a:rPr lang="en-US" noProof="1"/>
              <a:t>) doing well, I’m glad</a:t>
            </a:r>
            <a:endParaRPr lang="el-GR" noProof="1"/>
          </a:p>
          <a:p>
            <a:r>
              <a:rPr lang="el-GR" noProof="1"/>
              <a:t>εἰ ἔπραττες εὖ, ἔχαιρον</a:t>
            </a:r>
            <a:endParaRPr lang="en-US" noProof="1"/>
          </a:p>
          <a:p>
            <a:pPr lvl="1"/>
            <a:r>
              <a:rPr lang="en-US" noProof="1"/>
              <a:t>If you were (</a:t>
            </a:r>
            <a:r>
              <a:rPr lang="en-US" i="1" noProof="1"/>
              <a:t>at the time</a:t>
            </a:r>
            <a:r>
              <a:rPr lang="en-US" noProof="1"/>
              <a:t>) doing well, I was glad</a:t>
            </a:r>
            <a:endParaRPr lang="el-GR" noProof="1"/>
          </a:p>
          <a:p>
            <a:r>
              <a:rPr lang="el-GR" noProof="1"/>
              <a:t>ἐὰν (εἰ + ἄν) πράττῃς εὖ, χαίρω</a:t>
            </a:r>
            <a:endParaRPr lang="en-US" noProof="1"/>
          </a:p>
          <a:p>
            <a:pPr lvl="1"/>
            <a:r>
              <a:rPr lang="en-US" noProof="1"/>
              <a:t>(</a:t>
            </a:r>
            <a:r>
              <a:rPr lang="en-US" i="1" noProof="1"/>
              <a:t>In general</a:t>
            </a:r>
            <a:r>
              <a:rPr lang="en-US" noProof="1"/>
              <a:t>) if you do well, I’m glad</a:t>
            </a:r>
            <a:endParaRPr lang="el-GR" noProof="1"/>
          </a:p>
          <a:p>
            <a:r>
              <a:rPr lang="el-GR" noProof="1"/>
              <a:t>εἰ πράττοις εὖ, ἔχαιρον</a:t>
            </a:r>
            <a:endParaRPr lang="en-US" noProof="1"/>
          </a:p>
          <a:p>
            <a:pPr lvl="1"/>
            <a:r>
              <a:rPr lang="en-US" noProof="1"/>
              <a:t>(</a:t>
            </a:r>
            <a:r>
              <a:rPr lang="en-US" i="1" noProof="1"/>
              <a:t>In general</a:t>
            </a:r>
            <a:r>
              <a:rPr lang="en-US" noProof="1"/>
              <a:t>) if you did well, I was glad</a:t>
            </a:r>
            <a:endParaRPr lang="el-GR" noProof="1"/>
          </a:p>
          <a:p>
            <a:r>
              <a:rPr lang="el-GR" noProof="1"/>
              <a:t>εἰ πράττοις εὖ, χαίροιμι ἄν</a:t>
            </a:r>
            <a:endParaRPr lang="en-US" noProof="1"/>
          </a:p>
          <a:p>
            <a:pPr lvl="1"/>
            <a:r>
              <a:rPr lang="en-US" noProof="1"/>
              <a:t>If you should (</a:t>
            </a:r>
            <a:r>
              <a:rPr lang="en-US" i="1" noProof="1"/>
              <a:t>possibly/maybe???</a:t>
            </a:r>
            <a:r>
              <a:rPr lang="en-US" noProof="1"/>
              <a:t>) be doing well, I would be glad (</a:t>
            </a:r>
            <a:r>
              <a:rPr lang="en-US" i="1" noProof="1"/>
              <a:t>I suppose</a:t>
            </a:r>
            <a:r>
              <a:rPr lang="en-US" noProof="1"/>
              <a:t>)</a:t>
            </a:r>
            <a:endParaRPr lang="el-GR" noProof="1"/>
          </a:p>
          <a:p>
            <a:r>
              <a:rPr lang="el-GR" noProof="1"/>
              <a:t>εἰ ἔπραττες εὖ, ἔχαιρον ἄν</a:t>
            </a:r>
            <a:endParaRPr lang="en-US" noProof="1"/>
          </a:p>
          <a:p>
            <a:pPr lvl="1"/>
            <a:r>
              <a:rPr lang="en-US" noProof="1"/>
              <a:t>If you were doing well (</a:t>
            </a:r>
            <a:r>
              <a:rPr lang="en-US" i="1" noProof="1"/>
              <a:t>but you’re not!</a:t>
            </a:r>
            <a:r>
              <a:rPr lang="en-US" noProof="1"/>
              <a:t>), I would be glad (</a:t>
            </a:r>
            <a:r>
              <a:rPr lang="en-US" i="1" noProof="1"/>
              <a:t>but I’m not!</a:t>
            </a:r>
            <a:r>
              <a:rPr lang="en-US" noProof="1"/>
              <a:t>)</a:t>
            </a:r>
            <a:endParaRPr lang="el-GR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86F73-7A55-41EB-98BF-BC68D34DB951}"/>
              </a:ext>
            </a:extLst>
          </p:cNvPr>
          <p:cNvSpPr txBox="1"/>
          <p:nvPr/>
        </p:nvSpPr>
        <p:spPr>
          <a:xfrm>
            <a:off x="7399679" y="3429000"/>
            <a:ext cx="3494289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0">
            <a:spAutoFit/>
          </a:bodyPr>
          <a:lstStyle/>
          <a:p>
            <a:pPr algn="l"/>
            <a:r>
              <a:rPr lang="el-GR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πραττ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=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stem!</a:t>
            </a:r>
          </a:p>
        </p:txBody>
      </p:sp>
    </p:spTree>
    <p:extLst>
      <p:ext uri="{BB962C8B-B14F-4D97-AF65-F5344CB8AC3E}">
        <p14:creationId xmlns:p14="http://schemas.microsoft.com/office/powerpoint/2010/main" val="15053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B724-2F1E-44BB-B99B-3FE26ADA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  <a:r>
              <a:rPr lang="el-GR" dirty="0"/>
              <a:t> (</a:t>
            </a:r>
            <a:r>
              <a:rPr lang="en-US" dirty="0"/>
              <a:t>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91EF-CF0C-40BC-9BCF-B4B1817EF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noProof="1"/>
              <a:t>ἐὰν οἴκαδε ἐπαν</a:t>
            </a:r>
            <a:r>
              <a:rPr lang="el-GR" u="sng" noProof="1"/>
              <a:t>έλθ</a:t>
            </a:r>
            <a:r>
              <a:rPr lang="el-GR" noProof="1"/>
              <a:t>ῃς (</a:t>
            </a:r>
            <a:r>
              <a:rPr lang="en-US" noProof="1"/>
              <a:t>subj, </a:t>
            </a:r>
            <a:r>
              <a:rPr lang="en-US" i="1" noProof="1"/>
              <a:t>return</a:t>
            </a:r>
            <a:r>
              <a:rPr lang="en-US" noProof="1"/>
              <a:t>)</a:t>
            </a:r>
            <a:r>
              <a:rPr lang="el-GR" noProof="1"/>
              <a:t>, χαίρω</a:t>
            </a:r>
            <a:endParaRPr lang="en-US" noProof="1"/>
          </a:p>
          <a:p>
            <a:pPr lvl="1"/>
            <a:r>
              <a:rPr lang="en-US" noProof="1"/>
              <a:t>(</a:t>
            </a:r>
            <a:r>
              <a:rPr lang="en-US" i="1" noProof="1"/>
              <a:t>As a general rule</a:t>
            </a:r>
            <a:r>
              <a:rPr lang="en-US" noProof="1"/>
              <a:t>) if you return home, I’m glad</a:t>
            </a:r>
            <a:endParaRPr lang="el-GR" noProof="1"/>
          </a:p>
          <a:p>
            <a:r>
              <a:rPr lang="el-GR" noProof="1"/>
              <a:t>εἰ οἴκαδε ἐπαν</a:t>
            </a:r>
            <a:r>
              <a:rPr lang="el-GR" u="sng" noProof="1"/>
              <a:t>έλθ</a:t>
            </a:r>
            <a:r>
              <a:rPr lang="el-GR" noProof="1"/>
              <a:t>οις, χαίροιμι ἄν</a:t>
            </a:r>
            <a:endParaRPr lang="en-US" noProof="1"/>
          </a:p>
          <a:p>
            <a:pPr lvl="1"/>
            <a:r>
              <a:rPr lang="en-US" noProof="1"/>
              <a:t>(</a:t>
            </a:r>
            <a:r>
              <a:rPr lang="en-US" i="1" noProof="1"/>
              <a:t>As a general rule</a:t>
            </a:r>
            <a:r>
              <a:rPr lang="en-US" noProof="1"/>
              <a:t>) if you returned home, I was glad</a:t>
            </a:r>
          </a:p>
          <a:p>
            <a:r>
              <a:rPr lang="el-GR" noProof="1"/>
              <a:t>ἐὰν (εἰ + ἄν) οἴκαδε ἐπαν</a:t>
            </a:r>
            <a:r>
              <a:rPr lang="el-GR" u="sng" noProof="1"/>
              <a:t>έλθ</a:t>
            </a:r>
            <a:r>
              <a:rPr lang="el-GR" noProof="1"/>
              <a:t>ῃς, χαιρήσω</a:t>
            </a:r>
            <a:endParaRPr lang="en-US" noProof="1"/>
          </a:p>
          <a:p>
            <a:pPr lvl="1"/>
            <a:r>
              <a:rPr lang="en-US" noProof="1"/>
              <a:t>If you return home, I’ll be glad</a:t>
            </a:r>
            <a:endParaRPr lang="el-GR" noProof="1"/>
          </a:p>
          <a:p>
            <a:r>
              <a:rPr lang="el-GR" noProof="1"/>
              <a:t>εἰ οἴκαδε ἐπαν</a:t>
            </a:r>
            <a:r>
              <a:rPr lang="el-GR" u="sng" noProof="1"/>
              <a:t>ῆλθ</a:t>
            </a:r>
            <a:r>
              <a:rPr lang="el-GR" noProof="1"/>
              <a:t>ες, ἔχαιρον ἄν</a:t>
            </a:r>
            <a:endParaRPr lang="en-US" noProof="1"/>
          </a:p>
          <a:p>
            <a:pPr lvl="1"/>
            <a:r>
              <a:rPr lang="en-US" noProof="1"/>
              <a:t>If you had returned home (</a:t>
            </a:r>
            <a:r>
              <a:rPr lang="en-US" i="1" noProof="1"/>
              <a:t>but you didn’t!</a:t>
            </a:r>
            <a:r>
              <a:rPr lang="en-US" noProof="1"/>
              <a:t>), I would be glad (</a:t>
            </a:r>
            <a:r>
              <a:rPr lang="en-US" i="1" noProof="1"/>
              <a:t>but I’m not!</a:t>
            </a:r>
            <a:r>
              <a:rPr lang="en-US" noProof="1"/>
              <a:t>)</a:t>
            </a:r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A322F-D33B-47B3-93E3-1EA764D84F62}"/>
              </a:ext>
            </a:extLst>
          </p:cNvPr>
          <p:cNvSpPr txBox="1"/>
          <p:nvPr/>
        </p:nvSpPr>
        <p:spPr>
          <a:xfrm>
            <a:off x="7404596" y="5756272"/>
            <a:ext cx="4163056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0">
            <a:spAutoFit/>
          </a:bodyPr>
          <a:lstStyle/>
          <a:p>
            <a:pPr algn="l"/>
            <a:r>
              <a:rPr lang="el-GR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ἐλθ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ἠλθ</a:t>
            </a: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aorist stem!</a:t>
            </a:r>
          </a:p>
        </p:txBody>
      </p:sp>
    </p:spTree>
    <p:extLst>
      <p:ext uri="{BB962C8B-B14F-4D97-AF65-F5344CB8AC3E}">
        <p14:creationId xmlns:p14="http://schemas.microsoft.com/office/powerpoint/2010/main" val="5121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2658</TotalTime>
  <Words>340</Words>
  <Application>Microsoft Office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CH26</vt:lpstr>
      <vt:lpstr>Greek Conditions: Levels of Hypothesis</vt:lpstr>
      <vt:lpstr>Conditions</vt:lpstr>
      <vt:lpstr>Conditions (continued)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206</cp:revision>
  <dcterms:created xsi:type="dcterms:W3CDTF">2002-02-19T14:40:00Z</dcterms:created>
  <dcterms:modified xsi:type="dcterms:W3CDTF">2024-12-02T15:49:52Z</dcterms:modified>
</cp:coreProperties>
</file>