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39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52" y="102"/>
      </p:cViewPr>
      <p:guideLst>
        <p:guide orient="horz" pos="2161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-253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474B4-94AE-4CD9-9712-ED38DC94936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4EDB9-22EE-4B03-89E2-EBCA1F6BF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91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43050" y="473075"/>
            <a:ext cx="3924300" cy="2208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2788920"/>
            <a:ext cx="560832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594B53-0D60-40A0-BFC2-984431E7C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69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B4D6A6-72A5-4436-AD01-23E6995476CF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3050" y="473075"/>
            <a:ext cx="3924300" cy="2208213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4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3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5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76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2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0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9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4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7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8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4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4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scholtz@binghamto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nghamton.zoom.us/my/ascholt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miley-waving-laughing-happy-hello-161725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Elementary Ancient Greek 2, Fall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790615"/>
            <a:ext cx="7772400" cy="656718"/>
          </a:xfrm>
        </p:spPr>
        <p:txBody>
          <a:bodyPr/>
          <a:lstStyle/>
          <a:p>
            <a:r>
              <a:rPr lang="en-US" dirty="0"/>
              <a:t>Randy Scholtz, Instructor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09A98D87-A5CD-419A-AB3F-5CB2F337E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344874"/>
              </p:ext>
            </p:extLst>
          </p:nvPr>
        </p:nvGraphicFramePr>
        <p:xfrm>
          <a:off x="2529840" y="3787386"/>
          <a:ext cx="7132320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466313249"/>
                    </a:ext>
                  </a:extLst>
                </a:gridCol>
                <a:gridCol w="5577840">
                  <a:extLst>
                    <a:ext uri="{9D8B030D-6E8A-4147-A177-3AD203B41FA5}">
                      <a16:colId xmlns:a16="http://schemas.microsoft.com/office/drawing/2014/main" val="1344991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Email:</a:t>
                      </a:r>
                      <a:endParaRPr lang="en-US" sz="2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hlinkClick r:id="rId3"/>
                        </a:rPr>
                        <a:t>ascholtz@binghamton.edu</a:t>
                      </a:r>
                      <a:endParaRPr lang="en-US" sz="2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85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Office:</a:t>
                      </a:r>
                      <a:endParaRPr lang="en-US" sz="2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LT 509</a:t>
                      </a:r>
                      <a:endParaRPr lang="en-US" sz="2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12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Phone:</a:t>
                      </a:r>
                      <a:endParaRPr lang="en-US" sz="2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Much better to email me (dept office 607-777-6709)</a:t>
                      </a:r>
                      <a:endParaRPr lang="en-US" sz="2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74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Zoom:</a:t>
                      </a:r>
                      <a:endParaRPr lang="en-US" sz="2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hlinkClick r:id="rId4"/>
                        </a:rPr>
                        <a:t>https://binghamton.zoom.us/my/ascholtz</a:t>
                      </a:r>
                      <a:endParaRPr lang="en-US" sz="20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017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Office hours: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Walk-in hours M 1-3, or by appointment (email 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289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85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F8001-7883-4FEB-BA78-84268DC4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(What’s your name?)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980AD-4432-42EA-8EE9-B6DDE5245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χαίρετε</a:t>
            </a:r>
            <a:r>
              <a:rPr lang="el-GR" dirty="0"/>
              <a:t>,</a:t>
            </a:r>
            <a:r>
              <a:rPr lang="en-US" dirty="0"/>
              <a:t> </a:t>
            </a:r>
            <a:r>
              <a:rPr lang="el-GR" dirty="0"/>
              <a:t>ὦ</a:t>
            </a:r>
            <a:r>
              <a:rPr lang="en-US" dirty="0"/>
              <a:t> </a:t>
            </a:r>
            <a:r>
              <a:rPr lang="el-GR" dirty="0" err="1"/>
              <a:t>μαθηταί</a:t>
            </a:r>
            <a:r>
              <a:rPr lang="en-US" dirty="0"/>
              <a:t> </a:t>
            </a:r>
            <a:r>
              <a:rPr lang="el-GR" dirty="0"/>
              <a:t>τε</a:t>
            </a:r>
            <a:r>
              <a:rPr lang="en-US" dirty="0"/>
              <a:t> </a:t>
            </a:r>
            <a:r>
              <a:rPr lang="el-GR" dirty="0" err="1"/>
              <a:t>καὶ</a:t>
            </a:r>
            <a:r>
              <a:rPr lang="en-US" dirty="0"/>
              <a:t> </a:t>
            </a:r>
            <a:r>
              <a:rPr lang="el-GR" dirty="0" err="1"/>
              <a:t>μαθητρίδες</a:t>
            </a:r>
            <a:endParaRPr lang="en-US" dirty="0"/>
          </a:p>
          <a:p>
            <a:pPr lvl="1"/>
            <a:r>
              <a:rPr lang="en-US" dirty="0"/>
              <a:t>Greetings, students!</a:t>
            </a:r>
          </a:p>
          <a:p>
            <a:r>
              <a:rPr lang="el-GR" dirty="0" err="1"/>
              <a:t>χαῖρε</a:t>
            </a:r>
            <a:r>
              <a:rPr lang="el-GR" dirty="0"/>
              <a:t>,</a:t>
            </a:r>
            <a:r>
              <a:rPr lang="en-US" dirty="0"/>
              <a:t> </a:t>
            </a:r>
            <a:r>
              <a:rPr lang="el-GR" dirty="0"/>
              <a:t>ὦ</a:t>
            </a:r>
            <a:r>
              <a:rPr lang="en-US" dirty="0"/>
              <a:t> </a:t>
            </a:r>
            <a:r>
              <a:rPr lang="el-GR" dirty="0" err="1"/>
              <a:t>διδάσκαλε</a:t>
            </a:r>
            <a:endParaRPr lang="en-US" dirty="0"/>
          </a:p>
          <a:p>
            <a:pPr lvl="1"/>
            <a:r>
              <a:rPr lang="en-US" dirty="0"/>
              <a:t>Greetings, teacher!</a:t>
            </a:r>
          </a:p>
          <a:p>
            <a:r>
              <a:rPr lang="el-GR" dirty="0"/>
              <a:t>ὦ</a:t>
            </a:r>
            <a:r>
              <a:rPr lang="en-US" dirty="0"/>
              <a:t> </a:t>
            </a:r>
            <a:r>
              <a:rPr lang="el-GR" dirty="0" err="1"/>
              <a:t>μαθητά</a:t>
            </a:r>
            <a:r>
              <a:rPr lang="en-US" dirty="0"/>
              <a:t> </a:t>
            </a:r>
            <a:r>
              <a:rPr lang="el-GR" dirty="0"/>
              <a:t>/</a:t>
            </a:r>
            <a:r>
              <a:rPr lang="en-US" dirty="0"/>
              <a:t> </a:t>
            </a:r>
            <a:r>
              <a:rPr lang="el-GR" dirty="0"/>
              <a:t>ὦ</a:t>
            </a:r>
            <a:r>
              <a:rPr lang="en-US" dirty="0"/>
              <a:t> </a:t>
            </a:r>
            <a:r>
              <a:rPr lang="el-GR" dirty="0" err="1"/>
              <a:t>μαθητρί</a:t>
            </a:r>
            <a:r>
              <a:rPr lang="en-US" dirty="0"/>
              <a:t>, </a:t>
            </a:r>
            <a:r>
              <a:rPr lang="el-GR" dirty="0" err="1"/>
              <a:t>τί</a:t>
            </a:r>
            <a:r>
              <a:rPr lang="el-GR" dirty="0"/>
              <a:t> </a:t>
            </a:r>
            <a:r>
              <a:rPr lang="el-GR" dirty="0" err="1"/>
              <a:t>ἐστι</a:t>
            </a:r>
            <a:r>
              <a:rPr lang="el-GR" dirty="0"/>
              <a:t> </a:t>
            </a:r>
            <a:r>
              <a:rPr lang="el-GR" dirty="0" err="1"/>
              <a:t>τὸ</a:t>
            </a:r>
            <a:r>
              <a:rPr lang="el-GR" dirty="0"/>
              <a:t> </a:t>
            </a:r>
            <a:r>
              <a:rPr lang="el-GR" dirty="0" err="1"/>
              <a:t>ὄνομά</a:t>
            </a:r>
            <a:r>
              <a:rPr lang="el-GR" dirty="0"/>
              <a:t> σοι;</a:t>
            </a:r>
            <a:endParaRPr lang="en-US" dirty="0"/>
          </a:p>
          <a:p>
            <a:pPr lvl="1"/>
            <a:r>
              <a:rPr lang="en-US" dirty="0"/>
              <a:t>Student, what is your name?</a:t>
            </a:r>
          </a:p>
          <a:p>
            <a:r>
              <a:rPr lang="el-GR" dirty="0"/>
              <a:t>ὦ</a:t>
            </a:r>
            <a:r>
              <a:rPr lang="en-US" dirty="0"/>
              <a:t> </a:t>
            </a:r>
            <a:r>
              <a:rPr lang="el-GR" dirty="0" err="1"/>
              <a:t>διδάσκαλε</a:t>
            </a:r>
            <a:r>
              <a:rPr lang="en-US" dirty="0"/>
              <a:t>, </a:t>
            </a:r>
            <a:r>
              <a:rPr lang="el-GR" dirty="0" err="1"/>
              <a:t>τὸ</a:t>
            </a:r>
            <a:r>
              <a:rPr lang="el-GR" dirty="0"/>
              <a:t> </a:t>
            </a:r>
            <a:r>
              <a:rPr lang="el-GR" dirty="0" err="1"/>
              <a:t>ὄνομά</a:t>
            </a:r>
            <a:r>
              <a:rPr lang="el-GR" dirty="0"/>
              <a:t> </a:t>
            </a:r>
            <a:r>
              <a:rPr lang="el-GR" dirty="0" err="1"/>
              <a:t>μοί</a:t>
            </a:r>
            <a:r>
              <a:rPr lang="el-GR" dirty="0"/>
              <a:t> </a:t>
            </a:r>
            <a:r>
              <a:rPr lang="el-GR" dirty="0" err="1"/>
              <a:t>ἐστι</a:t>
            </a:r>
            <a:r>
              <a:rPr lang="el-GR" dirty="0"/>
              <a:t>(ν) _____</a:t>
            </a:r>
            <a:endParaRPr lang="en-US" dirty="0"/>
          </a:p>
          <a:p>
            <a:pPr lvl="1"/>
            <a:r>
              <a:rPr lang="en-US" dirty="0"/>
              <a:t>Teacher, my name is ______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33455D-9D61-42EB-A547-624E41C78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90847" y="2646977"/>
            <a:ext cx="2230685" cy="20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6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F8001-7883-4FEB-BA78-84268DC4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980AD-4432-42EA-8EE9-B6DDE5245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  <a:p>
            <a:r>
              <a:rPr lang="en-US" dirty="0"/>
              <a:t>Special needs</a:t>
            </a:r>
          </a:p>
          <a:p>
            <a:r>
              <a:rPr lang="en-US" dirty="0"/>
              <a:t>Academic honesty</a:t>
            </a:r>
          </a:p>
          <a:p>
            <a:r>
              <a:rPr lang="en-US" dirty="0"/>
              <a:t>Basic course procedures</a:t>
            </a:r>
          </a:p>
          <a:p>
            <a:pPr lvl="1"/>
            <a:r>
              <a:rPr lang="en-US" dirty="0"/>
              <a:t>Dual sites</a:t>
            </a:r>
          </a:p>
          <a:p>
            <a:pPr lvl="1"/>
            <a:r>
              <a:rPr lang="en-US" dirty="0"/>
              <a:t>Rhythm of assignments</a:t>
            </a:r>
          </a:p>
          <a:p>
            <a:r>
              <a:rPr lang="en-US" dirty="0"/>
              <a:t>Friday assignment preview (where we are with Greek?)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0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accent4"/>
          </a:solidFill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greek_101-102</Template>
  <TotalTime>1670</TotalTime>
  <Words>148</Words>
  <Application>Microsoft Office PowerPoint</Application>
  <PresentationFormat>Widescreen</PresentationFormat>
  <Paragraphs>30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Century Gothic</vt:lpstr>
      <vt:lpstr>Courier New</vt:lpstr>
      <vt:lpstr>Gill Sans MT</vt:lpstr>
      <vt:lpstr>Times New Roman</vt:lpstr>
      <vt:lpstr>Wingdings</vt:lpstr>
      <vt:lpstr>grk101-102</vt:lpstr>
      <vt:lpstr>Elementary Ancient Greek 2, Fall 2024</vt:lpstr>
      <vt:lpstr>Introductions (What’s your name?)</vt:lpstr>
      <vt:lpstr>Agenda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Trade, Colonization</dc:title>
  <dc:creator>ascholtz</dc:creator>
  <cp:lastModifiedBy>Andrew Scholtz</cp:lastModifiedBy>
  <cp:revision>107</cp:revision>
  <cp:lastPrinted>2019-10-03T18:54:03Z</cp:lastPrinted>
  <dcterms:created xsi:type="dcterms:W3CDTF">2013-01-29T20:33:15Z</dcterms:created>
  <dcterms:modified xsi:type="dcterms:W3CDTF">2024-08-21T04:42:50Z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TC103628881033</vt:lpwstr>
  </property>
</Properties>
</file>